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</p:sldIdLst>
  <p:sldSz cx="9144000" cy="6858000" type="screen4x3"/>
  <p:notesSz cx="9856788" cy="6745288"/>
  <p:custDataLst>
    <p:tags r:id="rId15"/>
  </p:custData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25" userDrawn="1">
          <p15:clr>
            <a:srgbClr val="A4A3A4"/>
          </p15:clr>
        </p15:guide>
        <p15:guide id="2" pos="3105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Office 2004 Test Drive Alison Brown" initials="OA" lastIdx="9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 clrMode="bw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8CA7"/>
    <a:srgbClr val="0057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0780" autoAdjust="0"/>
  </p:normalViewPr>
  <p:slideViewPr>
    <p:cSldViewPr>
      <p:cViewPr varScale="1">
        <p:scale>
          <a:sx n="98" d="100"/>
          <a:sy n="98" d="100"/>
        </p:scale>
        <p:origin x="-95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1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2" d="100"/>
          <a:sy n="92" d="100"/>
        </p:scale>
        <p:origin x="-2912" y="-112"/>
      </p:cViewPr>
      <p:guideLst>
        <p:guide orient="horz" pos="2125"/>
        <p:guide pos="310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4271275" cy="337265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91048" tIns="45524" rIns="91048" bIns="4552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rebuchet M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83235" y="1"/>
            <a:ext cx="4271275" cy="337265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91048" tIns="45524" rIns="91048" bIns="4552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rebuchet M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41675" y="506413"/>
            <a:ext cx="3373438" cy="25288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85680" y="3204012"/>
            <a:ext cx="7885430" cy="3035380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91048" tIns="45524" rIns="91048" bIns="45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6406853"/>
            <a:ext cx="4271275" cy="337265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91048" tIns="45524" rIns="91048" bIns="45524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rebuchet M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83235" y="6406853"/>
            <a:ext cx="4271275" cy="337265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91048" tIns="45524" rIns="91048" bIns="4552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DC5825C-12A3-4237-9738-85233A8BF91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31659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charset="0"/>
        <a:ea typeface="MS PGothic" panose="020B0600070205080204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charset="0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rebuchet MS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39769" indent="-284526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38107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593350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48592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03835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59078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14321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69563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fld id="{CE39DD2C-7B46-483D-A7B3-EA92C76212D8}" type="slidenum">
              <a:rPr lang="en-GB" altLang="en-US"/>
              <a:pPr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2474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ea typeface="ＭＳ Ｐゴシック" charset="0"/>
              <a:cs typeface="+mn-cs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39769" indent="-284526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38107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593350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48592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03835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59078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14321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69563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fld id="{5C848D17-6C7E-4C28-B81C-BDA0FFA09290}" type="slidenum">
              <a:rPr lang="en-GB" altLang="en-US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5959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ea typeface="ＭＳ Ｐゴシック" charset="0"/>
              <a:cs typeface="+mn-cs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39769" indent="-284526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38107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593350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48592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03835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59078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14321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69563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fld id="{5C848D17-6C7E-4C28-B81C-BDA0FFA09290}" type="slidenum">
              <a:rPr lang="en-GB" altLang="en-US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90202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ea typeface="ＭＳ Ｐゴシック" charset="0"/>
              <a:cs typeface="+mn-cs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39769" indent="-284526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38107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593350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48592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03835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59078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14321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69563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fld id="{5C848D17-6C7E-4C28-B81C-BDA0FFA09290}" type="slidenum">
              <a:rPr lang="en-GB" altLang="en-US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658221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ea typeface="ＭＳ Ｐゴシック" charset="0"/>
              <a:cs typeface="+mn-cs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39769" indent="-284526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38107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593350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48592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03835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59078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14321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69563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fld id="{5C848D17-6C7E-4C28-B81C-BDA0FFA09290}" type="slidenum">
              <a:rPr lang="en-GB" altLang="en-US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36204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ea typeface="ＭＳ Ｐゴシック" charset="0"/>
              <a:cs typeface="+mn-cs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39769" indent="-284526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38107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593350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48592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03835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59078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14321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69563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fld id="{5C848D17-6C7E-4C28-B81C-BDA0FFA09290}" type="slidenum">
              <a:rPr lang="en-GB" altLang="en-US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1346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ea typeface="ＭＳ Ｐゴシック" charset="0"/>
              <a:cs typeface="+mn-cs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39769" indent="-284526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38107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593350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48592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03835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59078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14321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69563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fld id="{5C848D17-6C7E-4C28-B81C-BDA0FFA09290}" type="slidenum">
              <a:rPr lang="en-GB" altLang="en-US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119404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ea typeface="ＭＳ Ｐゴシック" charset="0"/>
              <a:cs typeface="+mn-cs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39769" indent="-284526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38107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593350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48592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03835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59078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14321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69563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fld id="{5C848D17-6C7E-4C28-B81C-BDA0FFA09290}" type="slidenum">
              <a:rPr lang="en-GB" altLang="en-US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07915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ea typeface="ＭＳ Ｐゴシック" charset="0"/>
              <a:cs typeface="+mn-cs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39769" indent="-284526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38107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593350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48592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03835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59078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14321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69563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fld id="{5C848D17-6C7E-4C28-B81C-BDA0FFA09290}" type="slidenum">
              <a:rPr lang="en-GB" altLang="en-US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77288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ea typeface="ＭＳ Ｐゴシック" charset="0"/>
              <a:cs typeface="+mn-cs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39769" indent="-284526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38107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593350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48592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03835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59078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14321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69563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fld id="{5C848D17-6C7E-4C28-B81C-BDA0FFA09290}" type="slidenum">
              <a:rPr lang="en-GB" altLang="en-US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90431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ea typeface="ＭＳ Ｐゴシック" charset="0"/>
              <a:cs typeface="+mn-cs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39769" indent="-284526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38107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593350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48592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03835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59078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14321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69563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fld id="{5C848D17-6C7E-4C28-B81C-BDA0FFA09290}" type="slidenum">
              <a:rPr lang="en-GB" altLang="en-US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4111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ea typeface="ＭＳ Ｐゴシック" charset="0"/>
              <a:cs typeface="+mn-cs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39769" indent="-284526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38107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593350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48592" indent="-227621"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03835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59078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14321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69563" indent="-22762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fld id="{5C848D17-6C7E-4C28-B81C-BDA0FFA09290}" type="slidenum">
              <a:rPr lang="en-GB" altLang="en-US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6974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8" descr="bluebells Philip Johnson"/>
          <p:cNvSpPr>
            <a:spLocks/>
          </p:cNvSpPr>
          <p:nvPr/>
        </p:nvSpPr>
        <p:spPr bwMode="auto">
          <a:xfrm>
            <a:off x="2411413" y="898525"/>
            <a:ext cx="6751637" cy="5969000"/>
          </a:xfrm>
          <a:custGeom>
            <a:avLst/>
            <a:gdLst>
              <a:gd name="T0" fmla="*/ 0 w 2119"/>
              <a:gd name="T1" fmla="*/ 2147483646 h 1877"/>
              <a:gd name="T2" fmla="*/ 2147483646 w 2119"/>
              <a:gd name="T3" fmla="*/ 0 h 1877"/>
              <a:gd name="T4" fmla="*/ 2147483646 w 2119"/>
              <a:gd name="T5" fmla="*/ 2147483646 h 1877"/>
              <a:gd name="T6" fmla="*/ 2147483646 w 2119"/>
              <a:gd name="T7" fmla="*/ 2147483646 h 1877"/>
              <a:gd name="T8" fmla="*/ 2147483646 w 2119"/>
              <a:gd name="T9" fmla="*/ 2147483646 h 1877"/>
              <a:gd name="T10" fmla="*/ 0 w 2119"/>
              <a:gd name="T11" fmla="*/ 2147483646 h 187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19" h="1877">
                <a:moveTo>
                  <a:pt x="0" y="1012"/>
                </a:moveTo>
                <a:cubicBezTo>
                  <a:pt x="0" y="244"/>
                  <a:pt x="575" y="0"/>
                  <a:pt x="1199" y="0"/>
                </a:cubicBezTo>
                <a:cubicBezTo>
                  <a:pt x="1508" y="0"/>
                  <a:pt x="1814" y="37"/>
                  <a:pt x="2119" y="89"/>
                </a:cubicBezTo>
                <a:cubicBezTo>
                  <a:pt x="2119" y="1877"/>
                  <a:pt x="2119" y="1877"/>
                  <a:pt x="2119" y="1877"/>
                </a:cubicBezTo>
                <a:cubicBezTo>
                  <a:pt x="429" y="1877"/>
                  <a:pt x="429" y="1877"/>
                  <a:pt x="429" y="1877"/>
                </a:cubicBezTo>
                <a:cubicBezTo>
                  <a:pt x="172" y="1707"/>
                  <a:pt x="0" y="1430"/>
                  <a:pt x="0" y="1012"/>
                </a:cubicBezTo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5" name="Group 15"/>
          <p:cNvGrpSpPr>
            <a:grpSpLocks noChangeAspect="1"/>
          </p:cNvGrpSpPr>
          <p:nvPr/>
        </p:nvGrpSpPr>
        <p:grpSpPr bwMode="auto">
          <a:xfrm>
            <a:off x="0" y="1831975"/>
            <a:ext cx="5364163" cy="2482850"/>
            <a:chOff x="991" y="1235"/>
            <a:chExt cx="3777" cy="1850"/>
          </a:xfrm>
        </p:grpSpPr>
        <p:sp>
          <p:nvSpPr>
            <p:cNvPr id="6" name="AutoShape 14"/>
            <p:cNvSpPr>
              <a:spLocks noChangeAspect="1" noChangeArrowheads="1" noTextEdit="1"/>
            </p:cNvSpPr>
            <p:nvPr userDrawn="1"/>
          </p:nvSpPr>
          <p:spPr bwMode="auto">
            <a:xfrm>
              <a:off x="991" y="1235"/>
              <a:ext cx="3777" cy="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16"/>
            <p:cNvSpPr>
              <a:spLocks/>
            </p:cNvSpPr>
            <p:nvPr userDrawn="1"/>
          </p:nvSpPr>
          <p:spPr bwMode="auto">
            <a:xfrm>
              <a:off x="991" y="1233"/>
              <a:ext cx="3777" cy="1854"/>
            </a:xfrm>
            <a:custGeom>
              <a:avLst/>
              <a:gdLst>
                <a:gd name="T0" fmla="*/ 9 w 3777"/>
                <a:gd name="T1" fmla="*/ 63 h 1854"/>
                <a:gd name="T2" fmla="*/ 0 w 3777"/>
                <a:gd name="T3" fmla="*/ 1854 h 1854"/>
                <a:gd name="T4" fmla="*/ 3694 w 3777"/>
                <a:gd name="T5" fmla="*/ 1488 h 1854"/>
                <a:gd name="T6" fmla="*/ 3777 w 3777"/>
                <a:gd name="T7" fmla="*/ 0 h 1854"/>
                <a:gd name="T8" fmla="*/ 9 w 3777"/>
                <a:gd name="T9" fmla="*/ 63 h 18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777" h="1854">
                  <a:moveTo>
                    <a:pt x="9" y="63"/>
                  </a:moveTo>
                  <a:lnTo>
                    <a:pt x="0" y="1854"/>
                  </a:lnTo>
                  <a:lnTo>
                    <a:pt x="3694" y="1488"/>
                  </a:lnTo>
                  <a:lnTo>
                    <a:pt x="3777" y="0"/>
                  </a:lnTo>
                  <a:lnTo>
                    <a:pt x="9" y="63"/>
                  </a:lnTo>
                  <a:close/>
                </a:path>
              </a:pathLst>
            </a:custGeom>
            <a:solidFill>
              <a:srgbClr val="00577E">
                <a:alpha val="8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14350" y="3027363"/>
            <a:ext cx="4338638" cy="360362"/>
          </a:xfrm>
        </p:spPr>
        <p:txBody>
          <a:bodyPr/>
          <a:lstStyle>
            <a:lvl1pPr>
              <a:lnSpc>
                <a:spcPts val="2500"/>
              </a:lnSpc>
              <a:defRPr sz="17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smtClean="0"/>
              <a:t>Click to edit Master subtitle style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8000" y="2336800"/>
            <a:ext cx="4341813" cy="719138"/>
          </a:xfrm>
        </p:spPr>
        <p:txBody>
          <a:bodyPr anchor="t"/>
          <a:lstStyle>
            <a:lvl1pPr>
              <a:lnSpc>
                <a:spcPts val="2800"/>
              </a:lnSpc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title style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27" y="271953"/>
            <a:ext cx="2438400" cy="130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004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Name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2145827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Name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3899088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0063" y="2273300"/>
            <a:ext cx="4038600" cy="3371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91063" y="2273300"/>
            <a:ext cx="4038600" cy="3371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Name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3354461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Name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3134703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Name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393314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Name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3393793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Name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298185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Name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1664514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Name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2987889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72263" y="1252538"/>
            <a:ext cx="2057400" cy="439261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63" y="1252538"/>
            <a:ext cx="6019800" cy="439261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Name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41858249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63" y="1252538"/>
            <a:ext cx="8229600" cy="83185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00063" y="2273300"/>
            <a:ext cx="4038600" cy="337185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91063" y="2273300"/>
            <a:ext cx="4038600" cy="337185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Name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0962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CPRE_Footer_Bar"/>
          <p:cNvPicPr>
            <a:picLocks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6043613"/>
            <a:ext cx="9148763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0063" y="1252538"/>
            <a:ext cx="82296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0063" y="2273300"/>
            <a:ext cx="822960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 smtClean="0"/>
              <a:t>Click to edit Master text styles</a:t>
            </a:r>
          </a:p>
          <a:p>
            <a:pPr lvl="1"/>
            <a:r>
              <a:rPr lang="en-GB" altLang="en-US" dirty="0" smtClean="0"/>
              <a:t>Second level</a:t>
            </a:r>
          </a:p>
          <a:p>
            <a:pPr lvl="2"/>
            <a:r>
              <a:rPr lang="en-GB" altLang="en-US" dirty="0" smtClean="0"/>
              <a:t>Third level</a:t>
            </a:r>
          </a:p>
          <a:p>
            <a:pPr lvl="3"/>
            <a:r>
              <a:rPr lang="en-GB" altLang="en-US" dirty="0" smtClean="0"/>
              <a:t>Fourth level</a:t>
            </a:r>
          </a:p>
          <a:p>
            <a:pPr lvl="4"/>
            <a:r>
              <a:rPr lang="en-GB" altLang="en-US" dirty="0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05513" y="6510338"/>
            <a:ext cx="2895600" cy="21748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solidFill>
                  <a:schemeClr val="bg1"/>
                </a:solidFill>
                <a:latin typeface="Trebuchet M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r>
              <a:rPr lang="en-GB"/>
              <a:t>Name of presentation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</p:sldLayoutIdLst>
  <p:hf sldNum="0" hdr="0" dt="0"/>
  <p:txStyles>
    <p:titleStyle>
      <a:lvl1pPr algn="l" rtl="0" eaLnBrk="0" fontAlgn="base" hangingPunct="0">
        <a:lnSpc>
          <a:spcPts val="3000"/>
        </a:lnSpc>
        <a:spcBef>
          <a:spcPct val="0"/>
        </a:spcBef>
        <a:spcAft>
          <a:spcPct val="0"/>
        </a:spcAft>
        <a:defRPr sz="2700" b="1">
          <a:solidFill>
            <a:schemeClr val="accent5">
              <a:lumMod val="50000"/>
            </a:schemeClr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0" fontAlgn="base" hangingPunct="0">
        <a:lnSpc>
          <a:spcPts val="3000"/>
        </a:lnSpc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Trebuchet MS" charset="0"/>
          <a:ea typeface="MS PGothic" panose="020B0600070205080204" pitchFamily="34" charset="-128"/>
          <a:cs typeface="ＭＳ Ｐゴシック" charset="0"/>
        </a:defRPr>
      </a:lvl2pPr>
      <a:lvl3pPr algn="l" rtl="0" eaLnBrk="0" fontAlgn="base" hangingPunct="0">
        <a:lnSpc>
          <a:spcPts val="3000"/>
        </a:lnSpc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Trebuchet MS" charset="0"/>
          <a:ea typeface="MS PGothic" panose="020B0600070205080204" pitchFamily="34" charset="-128"/>
          <a:cs typeface="ＭＳ Ｐゴシック" charset="0"/>
        </a:defRPr>
      </a:lvl3pPr>
      <a:lvl4pPr algn="l" rtl="0" eaLnBrk="0" fontAlgn="base" hangingPunct="0">
        <a:lnSpc>
          <a:spcPts val="3000"/>
        </a:lnSpc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Trebuchet MS" charset="0"/>
          <a:ea typeface="MS PGothic" panose="020B0600070205080204" pitchFamily="34" charset="-128"/>
          <a:cs typeface="ＭＳ Ｐゴシック" charset="0"/>
        </a:defRPr>
      </a:lvl4pPr>
      <a:lvl5pPr algn="l" rtl="0" eaLnBrk="0" fontAlgn="base" hangingPunct="0">
        <a:lnSpc>
          <a:spcPts val="3000"/>
        </a:lnSpc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Trebuchet MS" charset="0"/>
          <a:ea typeface="MS PGothic" panose="020B0600070205080204" pitchFamily="34" charset="-128"/>
          <a:cs typeface="ＭＳ Ｐゴシック" charset="0"/>
        </a:defRPr>
      </a:lvl5pPr>
      <a:lvl6pPr marL="457200" algn="l" rtl="0" fontAlgn="base">
        <a:lnSpc>
          <a:spcPts val="3000"/>
        </a:lnSpc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Trebuchet MS" charset="0"/>
          <a:ea typeface="ＭＳ Ｐゴシック" charset="0"/>
        </a:defRPr>
      </a:lvl6pPr>
      <a:lvl7pPr marL="914400" algn="l" rtl="0" fontAlgn="base">
        <a:lnSpc>
          <a:spcPts val="3000"/>
        </a:lnSpc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Trebuchet MS" charset="0"/>
          <a:ea typeface="ＭＳ Ｐゴシック" charset="0"/>
        </a:defRPr>
      </a:lvl7pPr>
      <a:lvl8pPr marL="1371600" algn="l" rtl="0" fontAlgn="base">
        <a:lnSpc>
          <a:spcPts val="3000"/>
        </a:lnSpc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Trebuchet MS" charset="0"/>
          <a:ea typeface="ＭＳ Ｐゴシック" charset="0"/>
        </a:defRPr>
      </a:lvl8pPr>
      <a:lvl9pPr marL="1828800" algn="l" rtl="0" fontAlgn="base">
        <a:lnSpc>
          <a:spcPts val="3000"/>
        </a:lnSpc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Trebuchet MS" charset="0"/>
          <a:ea typeface="ＭＳ Ｐゴシック" charset="0"/>
        </a:defRPr>
      </a:lvl9pPr>
    </p:titleStyle>
    <p:bodyStyle>
      <a:lvl1pPr marL="342900" indent="-342900" algn="l" rtl="0" eaLnBrk="0" fontAlgn="base" hangingPunct="0">
        <a:lnSpc>
          <a:spcPts val="1700"/>
        </a:lnSpc>
        <a:spcBef>
          <a:spcPct val="0"/>
        </a:spcBef>
        <a:spcAft>
          <a:spcPct val="0"/>
        </a:spcAft>
        <a:defRPr sz="1500">
          <a:solidFill>
            <a:schemeClr val="accent4">
              <a:lumMod val="75000"/>
              <a:lumOff val="25000"/>
            </a:schemeClr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158750" indent="-157163" algn="l" rtl="0" eaLnBrk="0" fontAlgn="base" hangingPunct="0">
        <a:lnSpc>
          <a:spcPts val="1700"/>
        </a:lnSpc>
        <a:spcBef>
          <a:spcPct val="0"/>
        </a:spcBef>
        <a:spcAft>
          <a:spcPct val="0"/>
        </a:spcAft>
        <a:buChar char="•"/>
        <a:defRPr sz="1500">
          <a:solidFill>
            <a:schemeClr val="accent4">
              <a:lumMod val="75000"/>
              <a:lumOff val="25000"/>
            </a:schemeClr>
          </a:solidFill>
          <a:latin typeface="+mn-lt"/>
          <a:ea typeface="MS PGothic" panose="020B0600070205080204" pitchFamily="34" charset="-128"/>
        </a:defRPr>
      </a:lvl2pPr>
      <a:lvl3pPr marL="320675" indent="-160338" algn="l" rtl="0" eaLnBrk="0" fontAlgn="base" hangingPunct="0">
        <a:lnSpc>
          <a:spcPts val="1700"/>
        </a:lnSpc>
        <a:spcBef>
          <a:spcPct val="0"/>
        </a:spcBef>
        <a:spcAft>
          <a:spcPct val="0"/>
        </a:spcAft>
        <a:buChar char="•"/>
        <a:defRPr sz="1500">
          <a:solidFill>
            <a:schemeClr val="accent4">
              <a:lumMod val="75000"/>
              <a:lumOff val="25000"/>
            </a:schemeClr>
          </a:solidFill>
          <a:latin typeface="+mn-lt"/>
          <a:ea typeface="MS PGothic" panose="020B0600070205080204" pitchFamily="34" charset="-128"/>
        </a:defRPr>
      </a:lvl3pPr>
      <a:lvl4pPr marL="482600" indent="-160338" algn="l" rtl="0" eaLnBrk="0" fontAlgn="base" hangingPunct="0">
        <a:lnSpc>
          <a:spcPts val="1700"/>
        </a:lnSpc>
        <a:spcBef>
          <a:spcPct val="0"/>
        </a:spcBef>
        <a:spcAft>
          <a:spcPct val="0"/>
        </a:spcAft>
        <a:buChar char="•"/>
        <a:defRPr sz="1500">
          <a:solidFill>
            <a:schemeClr val="accent4">
              <a:lumMod val="75000"/>
              <a:lumOff val="25000"/>
            </a:schemeClr>
          </a:solidFill>
          <a:latin typeface="+mn-lt"/>
          <a:ea typeface="MS PGothic" panose="020B0600070205080204" pitchFamily="34" charset="-128"/>
        </a:defRPr>
      </a:lvl4pPr>
      <a:lvl5pPr marL="644525" indent="-160338" algn="l" rtl="0" eaLnBrk="0" fontAlgn="base" hangingPunct="0">
        <a:lnSpc>
          <a:spcPts val="1700"/>
        </a:lnSpc>
        <a:spcBef>
          <a:spcPct val="0"/>
        </a:spcBef>
        <a:spcAft>
          <a:spcPct val="0"/>
        </a:spcAft>
        <a:buChar char="•"/>
        <a:defRPr sz="1500">
          <a:solidFill>
            <a:schemeClr val="accent4">
              <a:lumMod val="75000"/>
              <a:lumOff val="25000"/>
            </a:schemeClr>
          </a:solidFill>
          <a:latin typeface="+mn-lt"/>
          <a:ea typeface="MS PGothic" panose="020B0600070205080204" pitchFamily="34" charset="-128"/>
        </a:defRPr>
      </a:lvl5pPr>
      <a:lvl6pPr marL="1101725" indent="-160338" algn="l" rtl="0" fontAlgn="base">
        <a:lnSpc>
          <a:spcPts val="1700"/>
        </a:lnSpc>
        <a:spcBef>
          <a:spcPct val="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</a:defRPr>
      </a:lvl6pPr>
      <a:lvl7pPr marL="1558925" indent="-160338" algn="l" rtl="0" fontAlgn="base">
        <a:lnSpc>
          <a:spcPts val="1700"/>
        </a:lnSpc>
        <a:spcBef>
          <a:spcPct val="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</a:defRPr>
      </a:lvl7pPr>
      <a:lvl8pPr marL="2016125" indent="-160338" algn="l" rtl="0" fontAlgn="base">
        <a:lnSpc>
          <a:spcPts val="1700"/>
        </a:lnSpc>
        <a:spcBef>
          <a:spcPct val="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</a:defRPr>
      </a:lvl8pPr>
      <a:lvl9pPr marL="2473325" indent="-160338" algn="l" rtl="0" fontAlgn="base">
        <a:lnSpc>
          <a:spcPts val="1700"/>
        </a:lnSpc>
        <a:spcBef>
          <a:spcPct val="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9"/>
          <p:cNvSpPr>
            <a:spLocks noGrp="1" noChangeArrowheads="1"/>
          </p:cNvSpPr>
          <p:nvPr>
            <p:ph type="ctrTitle"/>
          </p:nvPr>
        </p:nvSpPr>
        <p:spPr>
          <a:xfrm>
            <a:off x="179388" y="2133600"/>
            <a:ext cx="5040312" cy="719138"/>
          </a:xfrm>
        </p:spPr>
        <p:txBody>
          <a:bodyPr/>
          <a:lstStyle/>
          <a:p>
            <a:pPr eaLnBrk="1" hangingPunct="1"/>
            <a:r>
              <a:rPr lang="en-US" altLang="en-US" sz="3600" dirty="0" smtClean="0">
                <a:solidFill>
                  <a:srgbClr val="FFFF00"/>
                </a:solidFill>
              </a:rPr>
              <a:t>Getting Around Lightly</a:t>
            </a:r>
            <a:r>
              <a:rPr lang="en-US" altLang="en-US" dirty="0" smtClean="0">
                <a:solidFill>
                  <a:srgbClr val="FFFF00"/>
                </a:solidFill>
              </a:rPr>
              <a:t/>
            </a:r>
            <a:br>
              <a:rPr lang="en-US" altLang="en-US" dirty="0" smtClean="0">
                <a:solidFill>
                  <a:srgbClr val="FFFF00"/>
                </a:solidFill>
              </a:rPr>
            </a:br>
            <a:endParaRPr lang="en-GB" altLang="en-US" sz="2400" dirty="0" smtClean="0">
              <a:solidFill>
                <a:srgbClr val="FFFF00"/>
              </a:solidFill>
            </a:endParaRP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179388" y="3244205"/>
            <a:ext cx="4338637" cy="904875"/>
          </a:xfrm>
          <a:extLst>
            <a:ext uri="{FAA26D3D-D897-4be2-8F04-BA451C77F1D7}"/>
          </a:extLst>
        </p:spPr>
        <p:txBody>
          <a:bodyPr/>
          <a:lstStyle/>
          <a:p>
            <a:pPr marL="0" indent="0" eaLnBrk="1" hangingPunct="1">
              <a:defRPr/>
            </a:pPr>
            <a:r>
              <a:rPr lang="en-GB" sz="2000" b="1" dirty="0" smtClean="0">
                <a:ea typeface="+mn-ea"/>
                <a:cs typeface="+mn-cs"/>
              </a:rPr>
              <a:t>Saturday </a:t>
            </a:r>
            <a:r>
              <a:rPr lang="en-GB" sz="2000" b="1" dirty="0">
                <a:ea typeface="+mn-ea"/>
                <a:cs typeface="+mn-cs"/>
              </a:rPr>
              <a:t>8</a:t>
            </a:r>
            <a:r>
              <a:rPr lang="en-GB" sz="2000" b="1" dirty="0" smtClean="0">
                <a:ea typeface="+mn-ea"/>
                <a:cs typeface="+mn-cs"/>
              </a:rPr>
              <a:t> </a:t>
            </a:r>
            <a:r>
              <a:rPr lang="en-GB" sz="2000" b="1" dirty="0">
                <a:ea typeface="+mn-ea"/>
                <a:cs typeface="+mn-cs"/>
              </a:rPr>
              <a:t>November, </a:t>
            </a:r>
            <a:r>
              <a:rPr lang="en-GB" sz="2000" b="1" dirty="0" smtClean="0">
                <a:ea typeface="+mn-ea"/>
                <a:cs typeface="+mn-cs"/>
              </a:rPr>
              <a:t>Polegate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79388" y="5661025"/>
            <a:ext cx="26654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/>
          <a:p>
            <a:pPr eaLnBrk="1" hangingPunct="1">
              <a:lnSpc>
                <a:spcPts val="2500"/>
              </a:lnSpc>
            </a:pPr>
            <a:r>
              <a:rPr lang="en-GB" altLang="en-US" sz="1700" dirty="0" smtClean="0">
                <a:solidFill>
                  <a:schemeClr val="tx2"/>
                </a:solidFill>
              </a:rPr>
              <a:t>Stephen Hardy, MBE</a:t>
            </a:r>
            <a:endParaRPr lang="en-GB" altLang="en-US" sz="1700" dirty="0">
              <a:solidFill>
                <a:schemeClr val="tx2"/>
              </a:solidFill>
            </a:endParaRPr>
          </a:p>
          <a:p>
            <a:pPr eaLnBrk="1" hangingPunct="1">
              <a:lnSpc>
                <a:spcPts val="2500"/>
              </a:lnSpc>
            </a:pPr>
            <a:r>
              <a:rPr lang="en-GB" altLang="en-US" sz="1700" dirty="0" smtClean="0">
                <a:solidFill>
                  <a:schemeClr val="tx2"/>
                </a:solidFill>
              </a:rPr>
              <a:t>Trustee</a:t>
            </a:r>
            <a:endParaRPr lang="en-GB" altLang="en-US" sz="1700" dirty="0">
              <a:solidFill>
                <a:schemeClr val="tx2"/>
              </a:solidFill>
            </a:endParaRPr>
          </a:p>
          <a:p>
            <a:pPr eaLnBrk="1" hangingPunct="1">
              <a:lnSpc>
                <a:spcPts val="2500"/>
              </a:lnSpc>
            </a:pPr>
            <a:r>
              <a:rPr lang="en-GB" altLang="en-US" sz="1700" dirty="0">
                <a:solidFill>
                  <a:schemeClr val="tx2"/>
                </a:solidFill>
              </a:rPr>
              <a:t>CPRE </a:t>
            </a:r>
            <a:r>
              <a:rPr lang="en-GB" altLang="en-US" sz="1700" dirty="0" smtClean="0">
                <a:solidFill>
                  <a:schemeClr val="tx2"/>
                </a:solidFill>
              </a:rPr>
              <a:t>Rother and Hastings</a:t>
            </a:r>
            <a:endParaRPr lang="en-GB" altLang="en-US" sz="17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368003"/>
          </a:xfrm>
        </p:spPr>
        <p:txBody>
          <a:bodyPr anchor="t"/>
          <a:lstStyle/>
          <a:p>
            <a:pPr eaLnBrk="1" hangingPunct="1"/>
            <a:r>
              <a:rPr lang="en-US" altLang="en-US" sz="4000" dirty="0" smtClean="0">
                <a:solidFill>
                  <a:srgbClr val="3F8CA7"/>
                </a:solidFill>
              </a:rPr>
              <a:t/>
            </a:r>
            <a:br>
              <a:rPr lang="en-US" altLang="en-US" sz="4000" dirty="0" smtClean="0">
                <a:solidFill>
                  <a:srgbClr val="3F8CA7"/>
                </a:solidFill>
              </a:rPr>
            </a:br>
            <a:r>
              <a:rPr lang="en-US" altLang="en-US" sz="4000" dirty="0" smtClean="0">
                <a:solidFill>
                  <a:srgbClr val="3F8CA7"/>
                </a:solidFill>
              </a:rPr>
              <a:t>Have we been here before?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628800"/>
            <a:ext cx="7993063" cy="3888432"/>
          </a:xfrm>
          <a:solidFill>
            <a:schemeClr val="accent4">
              <a:lumMod val="25000"/>
              <a:lumOff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457200" indent="-457200" eaLnBrk="1" hangingPunct="1">
              <a:lnSpc>
                <a:spcPct val="90000"/>
              </a:lnSpc>
              <a:buFontTx/>
              <a:buChar char="•"/>
              <a:defRPr/>
            </a:pPr>
            <a:endParaRPr lang="en-US" altLang="en-US" sz="2000" dirty="0" smtClean="0">
              <a:solidFill>
                <a:srgbClr val="234229"/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3200" dirty="0">
                <a:solidFill>
                  <a:schemeClr val="accent4">
                    <a:lumMod val="75000"/>
                    <a:lumOff val="25000"/>
                  </a:schemeClr>
                </a:solidFill>
              </a:rPr>
              <a:t>2002 South Coast </a:t>
            </a:r>
            <a:r>
              <a:rPr lang="en-US" altLang="en-US" sz="32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Corridor Multi-Modal Study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32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or</a:t>
            </a: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3200" dirty="0">
                <a:solidFill>
                  <a:schemeClr val="accent4">
                    <a:lumMod val="75000"/>
                    <a:lumOff val="25000"/>
                  </a:schemeClr>
                </a:solidFill>
              </a:rPr>
              <a:t>1992 </a:t>
            </a:r>
            <a:r>
              <a:rPr lang="en-US" altLang="en-US" sz="3200" dirty="0" err="1">
                <a:solidFill>
                  <a:schemeClr val="accent4">
                    <a:lumMod val="75000"/>
                    <a:lumOff val="25000"/>
                  </a:schemeClr>
                </a:solidFill>
              </a:rPr>
              <a:t>Folkestone</a:t>
            </a:r>
            <a:r>
              <a:rPr lang="en-US" altLang="en-US" sz="3200" dirty="0">
                <a:solidFill>
                  <a:schemeClr val="accent4">
                    <a:lumMod val="75000"/>
                    <a:lumOff val="25000"/>
                  </a:schemeClr>
                </a:solidFill>
              </a:rPr>
              <a:t> - </a:t>
            </a:r>
            <a:r>
              <a:rPr lang="en-US" altLang="en-US" sz="32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Honiton</a:t>
            </a:r>
            <a:r>
              <a:rPr lang="en-US" altLang="en-US" sz="32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en-US" sz="3200" dirty="0">
                <a:solidFill>
                  <a:schemeClr val="accent4">
                    <a:lumMod val="75000"/>
                    <a:lumOff val="25000"/>
                  </a:schemeClr>
                </a:solidFill>
              </a:rPr>
              <a:t>Trunk Route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32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or</a:t>
            </a: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3200" dirty="0">
                <a:solidFill>
                  <a:schemeClr val="accent4">
                    <a:lumMod val="75000"/>
                    <a:lumOff val="25000"/>
                  </a:schemeClr>
                </a:solidFill>
              </a:rPr>
              <a:t>1946 Trunk Roads </a:t>
            </a:r>
            <a:r>
              <a:rPr lang="en-US" altLang="en-US" sz="32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Act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4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924300" y="6453188"/>
            <a:ext cx="4751388" cy="144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146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718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290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862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r>
              <a:rPr lang="en-US" altLang="en-US" sz="1200" smtClean="0">
                <a:solidFill>
                  <a:srgbClr val="FFFF00"/>
                </a:solidFill>
              </a:rPr>
              <a:t>If you love the Sussex countryside</a:t>
            </a:r>
            <a:endParaRPr lang="en-GB" altLang="en-US" sz="120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59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368003"/>
          </a:xfrm>
        </p:spPr>
        <p:txBody>
          <a:bodyPr anchor="t"/>
          <a:lstStyle/>
          <a:p>
            <a:pPr eaLnBrk="1" hangingPunct="1"/>
            <a:r>
              <a:rPr lang="en-US" altLang="en-US" sz="4000" dirty="0" smtClean="0">
                <a:solidFill>
                  <a:srgbClr val="3F8CA7"/>
                </a:solidFill>
              </a:rPr>
              <a:t/>
            </a:r>
            <a:br>
              <a:rPr lang="en-US" altLang="en-US" sz="4000" dirty="0" smtClean="0">
                <a:solidFill>
                  <a:srgbClr val="3F8CA7"/>
                </a:solidFill>
              </a:rPr>
            </a:br>
            <a:r>
              <a:rPr lang="en-US" altLang="en-US" sz="4000" dirty="0" smtClean="0">
                <a:solidFill>
                  <a:srgbClr val="3F8CA7"/>
                </a:solidFill>
              </a:rPr>
              <a:t>Have we been here before?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628800"/>
            <a:ext cx="7993063" cy="3888432"/>
          </a:xfrm>
          <a:solidFill>
            <a:schemeClr val="accent4">
              <a:lumMod val="25000"/>
              <a:lumOff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 eaLnBrk="1" hangingPunct="1">
              <a:lnSpc>
                <a:spcPct val="90000"/>
              </a:lnSpc>
              <a:buFontTx/>
              <a:buChar char="•"/>
              <a:defRPr/>
            </a:pPr>
            <a:endParaRPr lang="en-US" altLang="en-US" sz="2000" dirty="0" smtClean="0">
              <a:solidFill>
                <a:srgbClr val="234229"/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32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At least then we were aware of the vision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32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Now it seems it is road-building by stealth.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32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What did </a:t>
            </a:r>
            <a:r>
              <a:rPr lang="en-US" altLang="en-US" sz="32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SoCoMms</a:t>
            </a:r>
            <a:r>
              <a:rPr lang="en-US" altLang="en-US" sz="32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propose? 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4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924300" y="6453188"/>
            <a:ext cx="4751388" cy="144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146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718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290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862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r>
              <a:rPr lang="en-US" altLang="en-US" sz="1200" smtClean="0">
                <a:solidFill>
                  <a:srgbClr val="FFFF00"/>
                </a:solidFill>
              </a:rPr>
              <a:t>If you love the Sussex countryside</a:t>
            </a:r>
            <a:endParaRPr lang="en-GB" altLang="en-US" sz="120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40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935955"/>
          </a:xfrm>
        </p:spPr>
        <p:txBody>
          <a:bodyPr anchor="t"/>
          <a:lstStyle/>
          <a:p>
            <a:pPr eaLnBrk="1" hangingPunct="1"/>
            <a:r>
              <a:rPr lang="en-US" altLang="en-US" sz="4000" dirty="0" smtClean="0">
                <a:solidFill>
                  <a:srgbClr val="3F8CA7"/>
                </a:solidFill>
              </a:rPr>
              <a:t/>
            </a:r>
            <a:br>
              <a:rPr lang="en-US" altLang="en-US" sz="4000" dirty="0" smtClean="0">
                <a:solidFill>
                  <a:srgbClr val="3F8CA7"/>
                </a:solidFill>
              </a:rPr>
            </a:br>
            <a:r>
              <a:rPr lang="en-US" altLang="en-US" sz="4000" dirty="0" smtClean="0">
                <a:solidFill>
                  <a:srgbClr val="3F8CA7"/>
                </a:solidFill>
              </a:rPr>
              <a:t>Have we been here before?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340768"/>
            <a:ext cx="7993063" cy="4176464"/>
          </a:xfrm>
          <a:solidFill>
            <a:schemeClr val="accent4">
              <a:lumMod val="25000"/>
              <a:lumOff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Surprisingly it suggested 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2400" u="sng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Local initiatives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: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improved facilities for local journeys, by bus, walking and cycling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green travel plans to work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safer routes to school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education about transport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better planning of new development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4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924300" y="6453188"/>
            <a:ext cx="4751388" cy="144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146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718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290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862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r>
              <a:rPr lang="en-US" altLang="en-US" sz="1200" smtClean="0">
                <a:solidFill>
                  <a:srgbClr val="FFFF00"/>
                </a:solidFill>
              </a:rPr>
              <a:t>If you love the Sussex countryside</a:t>
            </a:r>
            <a:endParaRPr lang="en-GB" altLang="en-US" sz="120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82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935955"/>
          </a:xfrm>
        </p:spPr>
        <p:txBody>
          <a:bodyPr anchor="t"/>
          <a:lstStyle/>
          <a:p>
            <a:pPr eaLnBrk="1" hangingPunct="1"/>
            <a:r>
              <a:rPr lang="en-US" altLang="en-US" sz="4000" dirty="0" smtClean="0">
                <a:solidFill>
                  <a:srgbClr val="3F8CA7"/>
                </a:solidFill>
              </a:rPr>
              <a:t/>
            </a:r>
            <a:br>
              <a:rPr lang="en-US" altLang="en-US" sz="4000" dirty="0" smtClean="0">
                <a:solidFill>
                  <a:srgbClr val="3F8CA7"/>
                </a:solidFill>
              </a:rPr>
            </a:br>
            <a:r>
              <a:rPr lang="en-US" altLang="en-US" sz="4000" dirty="0" smtClean="0">
                <a:solidFill>
                  <a:srgbClr val="3F8CA7"/>
                </a:solidFill>
              </a:rPr>
              <a:t>Have we been here before?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340768"/>
            <a:ext cx="7993063" cy="4176464"/>
          </a:xfrm>
          <a:solidFill>
            <a:schemeClr val="accent4">
              <a:lumMod val="25000"/>
              <a:lumOff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2400" u="sng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Local public transport improvements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: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quality bus partnerships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improved bus services, </a:t>
            </a:r>
            <a:r>
              <a:rPr lang="en-US" altLang="en-US" sz="2400" u="sng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particularly in the evening and at weekends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bus priority measures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improved interchanges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cross ticketing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better information systems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4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924300" y="6453188"/>
            <a:ext cx="4751388" cy="144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146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718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290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862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r>
              <a:rPr lang="en-US" altLang="en-US" sz="1200" smtClean="0">
                <a:solidFill>
                  <a:srgbClr val="FFFF00"/>
                </a:solidFill>
              </a:rPr>
              <a:t>If you love the Sussex countryside</a:t>
            </a:r>
            <a:endParaRPr lang="en-GB" altLang="en-US" sz="120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27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935955"/>
          </a:xfrm>
        </p:spPr>
        <p:txBody>
          <a:bodyPr anchor="t"/>
          <a:lstStyle/>
          <a:p>
            <a:pPr eaLnBrk="1" hangingPunct="1"/>
            <a:r>
              <a:rPr lang="en-US" altLang="en-US" sz="4000" dirty="0" smtClean="0">
                <a:solidFill>
                  <a:srgbClr val="3F8CA7"/>
                </a:solidFill>
              </a:rPr>
              <a:t/>
            </a:r>
            <a:br>
              <a:rPr lang="en-US" altLang="en-US" sz="4000" dirty="0" smtClean="0">
                <a:solidFill>
                  <a:srgbClr val="3F8CA7"/>
                </a:solidFill>
              </a:rPr>
            </a:br>
            <a:r>
              <a:rPr lang="en-US" altLang="en-US" sz="4000" dirty="0" smtClean="0">
                <a:solidFill>
                  <a:srgbClr val="3F8CA7"/>
                </a:solidFill>
              </a:rPr>
              <a:t>Have we been here before?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700808"/>
            <a:ext cx="7993063" cy="3600400"/>
          </a:xfrm>
          <a:solidFill>
            <a:schemeClr val="accent4">
              <a:lumMod val="25000"/>
              <a:lumOff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2400" u="sng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Rail improvements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: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high frequency service Hastings to </a:t>
            </a:r>
            <a:r>
              <a:rPr lang="en-US" altLang="en-US" sz="24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Eastbourne</a:t>
            </a: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>
                <a:solidFill>
                  <a:schemeClr val="accent4">
                    <a:lumMod val="75000"/>
                    <a:lumOff val="25000"/>
                  </a:schemeClr>
                </a:solidFill>
              </a:rPr>
              <a:t>d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ouble track from Hastings to Ashford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>
                <a:solidFill>
                  <a:schemeClr val="accent4">
                    <a:lumMod val="75000"/>
                    <a:lumOff val="25000"/>
                  </a:schemeClr>
                </a:solidFill>
              </a:rPr>
              <a:t>h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alf-hourly service Ashford to Southampton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>
                <a:solidFill>
                  <a:schemeClr val="accent4">
                    <a:lumMod val="75000"/>
                    <a:lumOff val="25000"/>
                  </a:schemeClr>
                </a:solidFill>
              </a:rPr>
              <a:t>n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ew stations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light rapid transit in the Southampton area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4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924300" y="6453188"/>
            <a:ext cx="4751388" cy="144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146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718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290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862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r>
              <a:rPr lang="en-US" altLang="en-US" sz="1200" smtClean="0">
                <a:solidFill>
                  <a:srgbClr val="FFFF00"/>
                </a:solidFill>
              </a:rPr>
              <a:t>If you love the Sussex countryside</a:t>
            </a:r>
            <a:endParaRPr lang="en-GB" altLang="en-US" sz="120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88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935955"/>
          </a:xfrm>
        </p:spPr>
        <p:txBody>
          <a:bodyPr anchor="t"/>
          <a:lstStyle/>
          <a:p>
            <a:pPr eaLnBrk="1" hangingPunct="1"/>
            <a:r>
              <a:rPr lang="en-US" altLang="en-US" sz="4000" dirty="0" smtClean="0">
                <a:solidFill>
                  <a:srgbClr val="3F8CA7"/>
                </a:solidFill>
              </a:rPr>
              <a:t/>
            </a:r>
            <a:br>
              <a:rPr lang="en-US" altLang="en-US" sz="4000" dirty="0" smtClean="0">
                <a:solidFill>
                  <a:srgbClr val="3F8CA7"/>
                </a:solidFill>
              </a:rPr>
            </a:br>
            <a:r>
              <a:rPr lang="en-US" altLang="en-US" sz="4000" dirty="0" smtClean="0">
                <a:solidFill>
                  <a:srgbClr val="3F8CA7"/>
                </a:solidFill>
              </a:rPr>
              <a:t>Have we been here before?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700808"/>
            <a:ext cx="7993063" cy="3600400"/>
          </a:xfrm>
          <a:solidFill>
            <a:schemeClr val="accent4">
              <a:lumMod val="25000"/>
              <a:lumOff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u="sng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2400" u="sng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Demand management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: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increased parking charges in town </a:t>
            </a:r>
            <a:r>
              <a:rPr lang="en-US" altLang="en-US" sz="24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centres</a:t>
            </a: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charges for workplace parking in towns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more park and ride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4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924300" y="6453188"/>
            <a:ext cx="4751388" cy="144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146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718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290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862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r>
              <a:rPr lang="en-US" altLang="en-US" sz="1200" smtClean="0">
                <a:solidFill>
                  <a:srgbClr val="FFFF00"/>
                </a:solidFill>
              </a:rPr>
              <a:t>If you love the Sussex countryside</a:t>
            </a:r>
            <a:endParaRPr lang="en-GB" altLang="en-US" sz="120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597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935955"/>
          </a:xfrm>
        </p:spPr>
        <p:txBody>
          <a:bodyPr anchor="t"/>
          <a:lstStyle/>
          <a:p>
            <a:pPr eaLnBrk="1" hangingPunct="1"/>
            <a:r>
              <a:rPr lang="en-US" altLang="en-US" sz="4000" dirty="0" smtClean="0">
                <a:solidFill>
                  <a:srgbClr val="3F8CA7"/>
                </a:solidFill>
              </a:rPr>
              <a:t/>
            </a:r>
            <a:br>
              <a:rPr lang="en-US" altLang="en-US" sz="4000" dirty="0" smtClean="0">
                <a:solidFill>
                  <a:srgbClr val="3F8CA7"/>
                </a:solidFill>
              </a:rPr>
            </a:br>
            <a:r>
              <a:rPr lang="en-US" altLang="en-US" sz="4000" dirty="0" smtClean="0">
                <a:solidFill>
                  <a:srgbClr val="3F8CA7"/>
                </a:solidFill>
              </a:rPr>
              <a:t>Have we been here before?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700808"/>
            <a:ext cx="7993063" cy="3600400"/>
          </a:xfrm>
          <a:solidFill>
            <a:schemeClr val="accent4">
              <a:lumMod val="25000"/>
              <a:lumOff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2400" u="sng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Roads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: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improvement to </a:t>
            </a:r>
            <a:r>
              <a:rPr lang="en-US" altLang="en-US" sz="24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Chichester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by-pass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A29/A27 junction improvements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Arundel by-pass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improvements to </a:t>
            </a:r>
            <a:r>
              <a:rPr lang="en-US" altLang="en-US" sz="24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Worthing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-Lancing road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Beddingham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level crossing replacement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>
                <a:solidFill>
                  <a:schemeClr val="accent4">
                    <a:lumMod val="75000"/>
                    <a:lumOff val="25000"/>
                  </a:schemeClr>
                </a:solidFill>
              </a:rPr>
              <a:t>o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n and off-line improvements at </a:t>
            </a:r>
            <a:r>
              <a:rPr lang="en-US" altLang="en-US" sz="24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Selmeston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and Wilmington</a:t>
            </a:r>
          </a:p>
          <a:p>
            <a:pPr marL="501650" lvl="1" indent="-342900" eaLnBrk="1" hangingPunct="1">
              <a:lnSpc>
                <a:spcPct val="150000"/>
              </a:lnSpc>
              <a:defRPr/>
            </a:pPr>
            <a:r>
              <a:rPr lang="en-US" altLang="en-US" sz="2400" dirty="0" err="1">
                <a:solidFill>
                  <a:schemeClr val="accent4">
                    <a:lumMod val="75000"/>
                    <a:lumOff val="25000"/>
                  </a:schemeClr>
                </a:solidFill>
              </a:rPr>
              <a:t>B</a:t>
            </a:r>
            <a:r>
              <a:rPr lang="en-US" altLang="en-US" sz="24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exhill</a:t>
            </a:r>
            <a:r>
              <a:rPr lang="en-US" altLang="en-US" sz="2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-Hastings Link Road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4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924300" y="6453188"/>
            <a:ext cx="4751388" cy="144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146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718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290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862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r>
              <a:rPr lang="en-US" altLang="en-US" sz="1200" smtClean="0">
                <a:solidFill>
                  <a:srgbClr val="FFFF00"/>
                </a:solidFill>
              </a:rPr>
              <a:t>If you love the Sussex countryside</a:t>
            </a:r>
            <a:endParaRPr lang="en-GB" altLang="en-US" sz="120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45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935955"/>
          </a:xfrm>
        </p:spPr>
        <p:txBody>
          <a:bodyPr anchor="t"/>
          <a:lstStyle/>
          <a:p>
            <a:pPr eaLnBrk="1" hangingPunct="1"/>
            <a:r>
              <a:rPr lang="en-US" altLang="en-US" sz="2800" dirty="0" smtClean="0">
                <a:solidFill>
                  <a:srgbClr val="3F8CA7"/>
                </a:solidFill>
              </a:rPr>
              <a:t/>
            </a:r>
            <a:br>
              <a:rPr lang="en-US" altLang="en-US" sz="2800" dirty="0" smtClean="0">
                <a:solidFill>
                  <a:srgbClr val="3F8CA7"/>
                </a:solidFill>
              </a:rPr>
            </a:br>
            <a:r>
              <a:rPr lang="en-US" altLang="en-US" sz="2800" dirty="0" smtClean="0">
                <a:solidFill>
                  <a:srgbClr val="3F8CA7"/>
                </a:solidFill>
              </a:rPr>
              <a:t>So what have we got now on the 2014 agenda?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700808"/>
            <a:ext cx="7993063" cy="3600400"/>
          </a:xfrm>
          <a:solidFill>
            <a:schemeClr val="accent4">
              <a:lumMod val="25000"/>
              <a:lumOff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Just the roads – apart from those that have already been developed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8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But all the rest of the </a:t>
            </a:r>
            <a:r>
              <a:rPr lang="en-US" altLang="en-US" sz="28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SoCoMms</a:t>
            </a: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agenda should come first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4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924300" y="6453188"/>
            <a:ext cx="4751388" cy="144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146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718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290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862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r>
              <a:rPr lang="en-US" altLang="en-US" sz="1200" smtClean="0">
                <a:solidFill>
                  <a:srgbClr val="FFFF00"/>
                </a:solidFill>
              </a:rPr>
              <a:t>If you love the Sussex countryside</a:t>
            </a:r>
            <a:endParaRPr lang="en-GB" altLang="en-US" sz="120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89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935955"/>
          </a:xfrm>
        </p:spPr>
        <p:txBody>
          <a:bodyPr anchor="t"/>
          <a:lstStyle/>
          <a:p>
            <a:pPr eaLnBrk="1" hangingPunct="1"/>
            <a:r>
              <a:rPr lang="en-US" altLang="en-US" sz="3200" dirty="0" smtClean="0">
                <a:solidFill>
                  <a:srgbClr val="3F8CA7"/>
                </a:solidFill>
              </a:rPr>
              <a:t/>
            </a:r>
            <a:br>
              <a:rPr lang="en-US" altLang="en-US" sz="3200" dirty="0" smtClean="0">
                <a:solidFill>
                  <a:srgbClr val="3F8CA7"/>
                </a:solidFill>
              </a:rPr>
            </a:br>
            <a:r>
              <a:rPr lang="en-US" altLang="en-US" sz="3200" dirty="0" smtClean="0">
                <a:solidFill>
                  <a:srgbClr val="3F8CA7"/>
                </a:solidFill>
              </a:rPr>
              <a:t>What is our local experience?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700808"/>
            <a:ext cx="7993063" cy="3600400"/>
          </a:xfrm>
          <a:solidFill>
            <a:schemeClr val="accent4">
              <a:lumMod val="25000"/>
              <a:lumOff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We have the Hastings to </a:t>
            </a:r>
            <a:r>
              <a:rPr lang="en-US" altLang="en-US" sz="28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Bexhill</a:t>
            </a: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Link Road (aka </a:t>
            </a:r>
            <a:r>
              <a:rPr lang="en-US" altLang="en-US" sz="2800" dirty="0">
                <a:solidFill>
                  <a:schemeClr val="accent4">
                    <a:lumMod val="75000"/>
                    <a:lumOff val="25000"/>
                  </a:schemeClr>
                </a:solidFill>
              </a:rPr>
              <a:t>t</a:t>
            </a: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he </a:t>
            </a:r>
            <a:r>
              <a:rPr lang="en-US" altLang="en-US" sz="2800" dirty="0">
                <a:solidFill>
                  <a:schemeClr val="accent4">
                    <a:lumMod val="75000"/>
                    <a:lumOff val="25000"/>
                  </a:schemeClr>
                </a:solidFill>
              </a:rPr>
              <a:t>R</a:t>
            </a: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oad to Nowhere) being built at the moment - original estimate £50m; current cost £113m and rising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8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marL="615950" lvl="1" indent="-457200" eaLnBrk="1" hangingPunct="1">
              <a:lnSpc>
                <a:spcPct val="150000"/>
              </a:lnSpc>
              <a:defRPr/>
            </a:pP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does not link with the A21</a:t>
            </a:r>
          </a:p>
          <a:p>
            <a:pPr marL="615950" lvl="1" indent="-457200" eaLnBrk="1" hangingPunct="1">
              <a:lnSpc>
                <a:spcPct val="150000"/>
              </a:lnSpc>
              <a:defRPr/>
            </a:pP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simply a tool to move the development boundaries in Hastings and </a:t>
            </a:r>
            <a:r>
              <a:rPr lang="en-US" altLang="en-US" sz="28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Bexhill</a:t>
            </a:r>
            <a:endParaRPr lang="en-US" altLang="en-US" sz="28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marL="615950" lvl="1" indent="-457200" eaLnBrk="1" hangingPunct="1">
              <a:lnSpc>
                <a:spcPct val="150000"/>
              </a:lnSpc>
              <a:defRPr/>
            </a:pP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no attempt at public transport improvements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8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4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924300" y="6453188"/>
            <a:ext cx="4751388" cy="144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146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718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290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862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r>
              <a:rPr lang="en-US" altLang="en-US" sz="1200" smtClean="0">
                <a:solidFill>
                  <a:srgbClr val="FFFF00"/>
                </a:solidFill>
              </a:rPr>
              <a:t>If you love the Sussex countryside</a:t>
            </a:r>
            <a:endParaRPr lang="en-GB" altLang="en-US" sz="120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48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935955"/>
          </a:xfrm>
        </p:spPr>
        <p:txBody>
          <a:bodyPr anchor="t"/>
          <a:lstStyle/>
          <a:p>
            <a:pPr eaLnBrk="1" hangingPunct="1"/>
            <a:r>
              <a:rPr lang="en-US" altLang="en-US" sz="3200" dirty="0" smtClean="0">
                <a:solidFill>
                  <a:srgbClr val="3F8CA7"/>
                </a:solidFill>
              </a:rPr>
              <a:t/>
            </a:r>
            <a:br>
              <a:rPr lang="en-US" altLang="en-US" sz="3200" dirty="0" smtClean="0">
                <a:solidFill>
                  <a:srgbClr val="3F8CA7"/>
                </a:solidFill>
              </a:rPr>
            </a:br>
            <a:r>
              <a:rPr lang="en-US" altLang="en-US" sz="3200" dirty="0" smtClean="0">
                <a:solidFill>
                  <a:srgbClr val="3F8CA7"/>
                </a:solidFill>
              </a:rPr>
              <a:t>What is our local experience?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700808"/>
            <a:ext cx="7993063" cy="3600400"/>
          </a:xfrm>
          <a:solidFill>
            <a:schemeClr val="accent4">
              <a:lumMod val="25000"/>
              <a:lumOff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36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What has happened with the Polegate by-pass?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8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marL="615950" lvl="1" indent="-457200" eaLnBrk="1" hangingPunct="1">
              <a:lnSpc>
                <a:spcPct val="150000"/>
              </a:lnSpc>
              <a:defRPr/>
            </a:pP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opened in 2002</a:t>
            </a:r>
          </a:p>
          <a:p>
            <a:pPr marL="615950" lvl="1" indent="-457200" eaLnBrk="1" hangingPunct="1">
              <a:lnSpc>
                <a:spcPct val="150000"/>
              </a:lnSpc>
              <a:defRPr/>
            </a:pP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in a CPRE </a:t>
            </a:r>
            <a:r>
              <a:rPr lang="en-US" altLang="en-US" sz="280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study in 2005, one </a:t>
            </a: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year after opening, total traffic in the area had grown by 27%</a:t>
            </a:r>
          </a:p>
          <a:p>
            <a:pPr marL="615950" lvl="1" indent="-457200" eaLnBrk="1" hangingPunct="1">
              <a:lnSpc>
                <a:spcPct val="150000"/>
              </a:lnSpc>
              <a:defRPr/>
            </a:pP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no reduction in accidents</a:t>
            </a:r>
          </a:p>
          <a:p>
            <a:pPr marL="615950" lvl="1" indent="-457200" eaLnBrk="1" hangingPunct="1">
              <a:lnSpc>
                <a:spcPct val="150000"/>
              </a:lnSpc>
              <a:defRPr/>
            </a:pP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reduction in the use of Polegate for shopping</a:t>
            </a:r>
          </a:p>
          <a:p>
            <a:pPr marL="615950" lvl="1" indent="-457200" eaLnBrk="1" hangingPunct="1">
              <a:lnSpc>
                <a:spcPct val="150000"/>
              </a:lnSpc>
              <a:defRPr/>
            </a:pP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14 years on, the scar of </a:t>
            </a:r>
            <a:r>
              <a:rPr lang="en-US" altLang="en-US" sz="2800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Cophall</a:t>
            </a:r>
            <a:r>
              <a:rPr lang="en-US" altLang="en-US" sz="28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roundabout still remains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8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8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4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924300" y="6453188"/>
            <a:ext cx="4751388" cy="144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146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718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290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862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r>
              <a:rPr lang="en-US" altLang="en-US" sz="1200" smtClean="0">
                <a:solidFill>
                  <a:srgbClr val="FFFF00"/>
                </a:solidFill>
              </a:rPr>
              <a:t>If you love the Sussex countryside</a:t>
            </a:r>
            <a:endParaRPr lang="en-GB" altLang="en-US" sz="120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56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935955"/>
          </a:xfrm>
        </p:spPr>
        <p:txBody>
          <a:bodyPr anchor="t"/>
          <a:lstStyle/>
          <a:p>
            <a:pPr eaLnBrk="1" hangingPunct="1"/>
            <a:r>
              <a:rPr lang="en-US" altLang="en-US" sz="3200" dirty="0" smtClean="0">
                <a:solidFill>
                  <a:srgbClr val="3F8CA7"/>
                </a:solidFill>
              </a:rPr>
              <a:t/>
            </a:r>
            <a:br>
              <a:rPr lang="en-US" altLang="en-US" sz="3200" dirty="0" smtClean="0">
                <a:solidFill>
                  <a:srgbClr val="3F8CA7"/>
                </a:solidFill>
              </a:rPr>
            </a:br>
            <a:r>
              <a:rPr lang="en-US" altLang="en-US" sz="4000" dirty="0" smtClean="0">
                <a:solidFill>
                  <a:srgbClr val="3F8CA7"/>
                </a:solidFill>
              </a:rPr>
              <a:t>Summary</a:t>
            </a:r>
            <a:endParaRPr lang="en-US" altLang="en-US" sz="3200" dirty="0" smtClean="0">
              <a:solidFill>
                <a:srgbClr val="3F8CA7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412776"/>
            <a:ext cx="7993063" cy="4032448"/>
          </a:xfrm>
          <a:solidFill>
            <a:schemeClr val="accent4">
              <a:lumMod val="25000"/>
              <a:lumOff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3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Governments, both national and local, have got their current priorities wrong.</a:t>
            </a: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4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r>
              <a:rPr lang="en-US" altLang="en-US" sz="3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We need to get back  to using alternative solutions to road building for the sake of</a:t>
            </a:r>
          </a:p>
          <a:p>
            <a:pPr marL="777875" lvl="2" indent="-457200" eaLnBrk="1" hangingPunct="1">
              <a:lnSpc>
                <a:spcPct val="150000"/>
              </a:lnSpc>
              <a:defRPr/>
            </a:pPr>
            <a:r>
              <a:rPr lang="en-US" altLang="en-US" sz="3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our environment</a:t>
            </a:r>
          </a:p>
          <a:p>
            <a:pPr marL="777875" lvl="2" indent="-457200" eaLnBrk="1" hangingPunct="1">
              <a:lnSpc>
                <a:spcPct val="150000"/>
              </a:lnSpc>
              <a:defRPr/>
            </a:pPr>
            <a:r>
              <a:rPr lang="en-US" altLang="en-US" sz="3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our personal safety</a:t>
            </a:r>
          </a:p>
          <a:p>
            <a:pPr marL="777875" lvl="2" indent="-457200" eaLnBrk="1" hangingPunct="1">
              <a:lnSpc>
                <a:spcPct val="150000"/>
              </a:lnSpc>
              <a:defRPr/>
            </a:pPr>
            <a:r>
              <a:rPr lang="en-US" altLang="en-US" sz="3400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our personal economy</a:t>
            </a:r>
          </a:p>
          <a:p>
            <a:pPr marL="615950" lvl="1" indent="-457200" eaLnBrk="1" hangingPunct="1">
              <a:lnSpc>
                <a:spcPct val="150000"/>
              </a:lnSpc>
              <a:defRPr/>
            </a:pPr>
            <a:endParaRPr lang="en-US" altLang="en-US" sz="28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8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28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 smtClean="0">
              <a:solidFill>
                <a:schemeClr val="accent4">
                  <a:lumMod val="75000"/>
                  <a:lumOff val="25000"/>
                </a:schemeClr>
              </a:solidFill>
            </a:endParaRPr>
          </a:p>
          <a:p>
            <a:pPr lvl="1" indent="0" eaLnBrk="1" hangingPunct="1">
              <a:lnSpc>
                <a:spcPct val="150000"/>
              </a:lnSpc>
              <a:buNone/>
              <a:defRPr/>
            </a:pPr>
            <a:endParaRPr lang="en-US" altLang="en-US" sz="3200" dirty="0">
              <a:solidFill>
                <a:schemeClr val="accent4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4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924300" y="6453188"/>
            <a:ext cx="4751388" cy="144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5pPr>
            <a:lvl6pPr marL="25146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6pPr>
            <a:lvl7pPr marL="29718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7pPr>
            <a:lvl8pPr marL="34290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8pPr>
            <a:lvl9pPr marL="3886200" indent="-228600" eaLnBrk="0" hangingPunct="0">
              <a:defRPr sz="1500">
                <a:solidFill>
                  <a:schemeClr val="tx1"/>
                </a:solidFill>
                <a:latin typeface="Trebuchet MS" pitchFamily="34" charset="0"/>
                <a:ea typeface="MS PGothic" pitchFamily="34" charset="-128"/>
              </a:defRPr>
            </a:lvl9pPr>
          </a:lstStyle>
          <a:p>
            <a:r>
              <a:rPr lang="en-US" altLang="en-US" sz="1200" smtClean="0">
                <a:solidFill>
                  <a:srgbClr val="FFFF00"/>
                </a:solidFill>
              </a:rPr>
              <a:t>If you love the Sussex countryside</a:t>
            </a:r>
            <a:endParaRPr lang="en-GB" altLang="en-US" sz="120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49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Presentation title information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Text page heading&amp;quot;&quot;/&gt;&lt;property id=&quot;20307&quot; value=&quot;257&quot;/&gt;&lt;/object&gt;&lt;object type=&quot;3&quot; unique_id=&quot;10066&quot;&gt;&lt;property id=&quot;20148&quot; value=&quot;5&quot;/&gt;&lt;property id=&quot;20300&quot; value=&quot;Slide 3 - &amp;quot;Text page heading&amp;quot;&quot;/&gt;&lt;property id=&quot;20307&quot; value=&quot;259&quot;/&gt;&lt;/object&gt;&lt;object type=&quot;3&quot; unique_id=&quot;10067&quot;&gt;&lt;property id=&quot;20148&quot; value=&quot;5&quot;/&gt;&lt;property id=&quot;20300&quot; value=&quot;Slide 4 - &amp;quot;Text page heading&amp;quot;&quot;/&gt;&lt;property id=&quot;20307&quot; value=&quot;258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CPRE_v5">
  <a:themeElements>
    <a:clrScheme name="CPRE_v5 1">
      <a:dk1>
        <a:srgbClr val="234229"/>
      </a:dk1>
      <a:lt1>
        <a:srgbClr val="FFFFFF"/>
      </a:lt1>
      <a:dk2>
        <a:srgbClr val="005C84"/>
      </a:dk2>
      <a:lt2>
        <a:srgbClr val="AEA400"/>
      </a:lt2>
      <a:accent1>
        <a:srgbClr val="BBE0E3"/>
      </a:accent1>
      <a:accent2>
        <a:srgbClr val="333399"/>
      </a:accent2>
      <a:accent3>
        <a:srgbClr val="FFFFFF"/>
      </a:accent3>
      <a:accent4>
        <a:srgbClr val="1C3721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PRE_v5">
      <a:majorFont>
        <a:latin typeface="Trebuchet MS"/>
        <a:ea typeface="ＭＳ Ｐゴシック"/>
        <a:cs typeface=""/>
      </a:majorFont>
      <a:minorFont>
        <a:latin typeface="Trebuchet MS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rebuchet MS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rebuchet MS" charset="0"/>
            <a:ea typeface="ＭＳ Ｐゴシック" charset="0"/>
          </a:defRPr>
        </a:defPPr>
      </a:lstStyle>
    </a:lnDef>
  </a:objectDefaults>
  <a:extraClrSchemeLst>
    <a:extraClrScheme>
      <a:clrScheme name="CPRE_v5 1">
        <a:dk1>
          <a:srgbClr val="234229"/>
        </a:dk1>
        <a:lt1>
          <a:srgbClr val="FFFFFF"/>
        </a:lt1>
        <a:dk2>
          <a:srgbClr val="005C84"/>
        </a:dk2>
        <a:lt2>
          <a:srgbClr val="AEA40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C37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CPRE_v5</Template>
  <TotalTime>907</TotalTime>
  <Words>451</Words>
  <Application>Microsoft Office PowerPoint</Application>
  <PresentationFormat>On-screen Show (4:3)</PresentationFormat>
  <Paragraphs>131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CPRE_v5</vt:lpstr>
      <vt:lpstr>Getting Around Lightly </vt:lpstr>
      <vt:lpstr> Have we been here before?</vt:lpstr>
      <vt:lpstr> Have we been here before?</vt:lpstr>
      <vt:lpstr> Have we been here before?</vt:lpstr>
      <vt:lpstr> Have we been here before?</vt:lpstr>
      <vt:lpstr> Have we been here before?</vt:lpstr>
      <vt:lpstr> Have we been here before?</vt:lpstr>
      <vt:lpstr> Have we been here before?</vt:lpstr>
      <vt:lpstr> So what have we got now on the 2014 agenda?</vt:lpstr>
      <vt:lpstr> What is our local experience?</vt:lpstr>
      <vt:lpstr> What is our local experience?</vt:lpstr>
      <vt:lpstr> Summary</vt:lpstr>
    </vt:vector>
  </TitlesOfParts>
  <Company>CPRE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information</dc:title>
  <dc:creator>DanielMc</dc:creator>
  <cp:lastModifiedBy>CPRE SCT</cp:lastModifiedBy>
  <cp:revision>145</cp:revision>
  <cp:lastPrinted>2014-11-06T12:29:12Z</cp:lastPrinted>
  <dcterms:created xsi:type="dcterms:W3CDTF">2011-04-20T15:47:24Z</dcterms:created>
  <dcterms:modified xsi:type="dcterms:W3CDTF">2014-11-08T13:44:48Z</dcterms:modified>
</cp:coreProperties>
</file>