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0" r:id="rId4"/>
    <p:sldId id="268" r:id="rId5"/>
    <p:sldId id="269" r:id="rId6"/>
    <p:sldId id="258" r:id="rId7"/>
    <p:sldId id="260" r:id="rId8"/>
    <p:sldId id="261" r:id="rId9"/>
    <p:sldId id="259" r:id="rId10"/>
    <p:sldId id="262" r:id="rId11"/>
    <p:sldId id="263" r:id="rId12"/>
    <p:sldId id="264" r:id="rId13"/>
    <p:sldId id="265" r:id="rId14"/>
    <p:sldId id="266" r:id="rId15"/>
    <p:sldId id="267"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2" d="100"/>
          <a:sy n="92" d="100"/>
        </p:scale>
        <p:origin x="-113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E85502A-11D2-4DC4-B0EC-8269EE4DE810}" type="datetimeFigureOut">
              <a:rPr lang="en-GB" smtClean="0"/>
              <a:t>08/11/2014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24194748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85502A-11D2-4DC4-B0EC-8269EE4DE810}" type="datetimeFigureOut">
              <a:rPr lang="en-GB" smtClean="0"/>
              <a:t>08/11/2014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24633701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85502A-11D2-4DC4-B0EC-8269EE4DE810}" type="datetimeFigureOut">
              <a:rPr lang="en-GB" smtClean="0"/>
              <a:t>08/11/2014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729008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E85502A-11D2-4DC4-B0EC-8269EE4DE810}" type="datetimeFigureOut">
              <a:rPr lang="en-GB" smtClean="0"/>
              <a:t>08/11/2014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3255247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E85502A-11D2-4DC4-B0EC-8269EE4DE810}" type="datetimeFigureOut">
              <a:rPr lang="en-GB" smtClean="0"/>
              <a:t>08/11/2014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657121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E85502A-11D2-4DC4-B0EC-8269EE4DE810}" type="datetimeFigureOut">
              <a:rPr lang="en-GB" smtClean="0"/>
              <a:t>08/11/2014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314591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85502A-11D2-4DC4-B0EC-8269EE4DE810}" type="datetimeFigureOut">
              <a:rPr lang="en-GB" smtClean="0"/>
              <a:t>08/11/2014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3694724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85502A-11D2-4DC4-B0EC-8269EE4DE810}" type="datetimeFigureOut">
              <a:rPr lang="en-GB" smtClean="0"/>
              <a:t>08/11/2014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3706554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85502A-11D2-4DC4-B0EC-8269EE4DE810}" type="datetimeFigureOut">
              <a:rPr lang="en-GB" smtClean="0"/>
              <a:t>08/11/2014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519499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85502A-11D2-4DC4-B0EC-8269EE4DE810}" type="datetimeFigureOut">
              <a:rPr lang="en-GB" smtClean="0"/>
              <a:t>08/11/2014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1770011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E85502A-11D2-4DC4-B0EC-8269EE4DE810}" type="datetimeFigureOut">
              <a:rPr lang="en-GB" smtClean="0"/>
              <a:t>08/11/2014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CA64FA-7343-4883-83F2-3E4931D6D02D}" type="slidenum">
              <a:rPr lang="en-GB" smtClean="0"/>
              <a:t>‹#›</a:t>
            </a:fld>
            <a:endParaRPr lang="en-GB"/>
          </a:p>
        </p:txBody>
      </p:sp>
    </p:spTree>
    <p:extLst>
      <p:ext uri="{BB962C8B-B14F-4D97-AF65-F5344CB8AC3E}">
        <p14:creationId xmlns:p14="http://schemas.microsoft.com/office/powerpoint/2010/main" val="3372150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85502A-11D2-4DC4-B0EC-8269EE4DE810}" type="datetimeFigureOut">
              <a:rPr lang="en-GB" smtClean="0"/>
              <a:t>08/11/2014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CA64FA-7343-4883-83F2-3E4931D6D02D}" type="slidenum">
              <a:rPr lang="en-GB" smtClean="0"/>
              <a:t>‹#›</a:t>
            </a:fld>
            <a:endParaRPr lang="en-GB"/>
          </a:p>
        </p:txBody>
      </p:sp>
    </p:spTree>
    <p:extLst>
      <p:ext uri="{BB962C8B-B14F-4D97-AF65-F5344CB8AC3E}">
        <p14:creationId xmlns:p14="http://schemas.microsoft.com/office/powerpoint/2010/main" val="3990847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7200" dirty="0" smtClean="0"/>
              <a:t>A road to nowhere?</a:t>
            </a:r>
            <a:endParaRPr lang="en-GB" sz="7200" dirty="0"/>
          </a:p>
        </p:txBody>
      </p:sp>
      <p:sp>
        <p:nvSpPr>
          <p:cNvPr id="3" name="Subtitle 2"/>
          <p:cNvSpPr>
            <a:spLocks noGrp="1"/>
          </p:cNvSpPr>
          <p:nvPr>
            <p:ph type="subTitle" idx="1"/>
          </p:nvPr>
        </p:nvSpPr>
        <p:spPr/>
        <p:txBody>
          <a:bodyPr/>
          <a:lstStyle/>
          <a:p>
            <a:r>
              <a:rPr lang="en-GB" dirty="0" smtClean="0"/>
              <a:t>Chris Todd</a:t>
            </a:r>
          </a:p>
          <a:p>
            <a:r>
              <a:rPr lang="en-GB" dirty="0" smtClean="0"/>
              <a:t>Campaign for Better Transport</a:t>
            </a:r>
            <a:endParaRPr lang="en-GB" dirty="0"/>
          </a:p>
        </p:txBody>
      </p:sp>
    </p:spTree>
    <p:extLst>
      <p:ext uri="{BB962C8B-B14F-4D97-AF65-F5344CB8AC3E}">
        <p14:creationId xmlns:p14="http://schemas.microsoft.com/office/powerpoint/2010/main" val="31126332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A27</a:t>
            </a:r>
            <a:endParaRPr lang="en-GB" dirty="0"/>
          </a:p>
        </p:txBody>
      </p:sp>
      <p:pic>
        <p:nvPicPr>
          <p:cNvPr id="1026"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395536" y="1412776"/>
            <a:ext cx="8352928" cy="49821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22313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9218"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467545" y="590568"/>
            <a:ext cx="8243698" cy="56467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47269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Traffic in West Sussex</a:t>
            </a:r>
            <a:endParaRPr lang="en-GB" dirty="0"/>
          </a:p>
        </p:txBody>
      </p:sp>
      <p:pic>
        <p:nvPicPr>
          <p:cNvPr id="6" name="Content Placeholder 5"/>
          <p:cNvPicPr>
            <a:picLocks noGrp="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323528" y="2132856"/>
            <a:ext cx="8543622" cy="334523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7569251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Traffic in East Sussex</a:t>
            </a:r>
            <a:endParaRPr lang="en-GB" dirty="0"/>
          </a:p>
        </p:txBody>
      </p:sp>
      <p:pic>
        <p:nvPicPr>
          <p:cNvPr id="4" name="Content Placeholder 3"/>
          <p:cNvPicPr>
            <a:picLocks noGrp="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338070" y="1988840"/>
            <a:ext cx="8554410" cy="334523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118775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Arundel</a:t>
            </a:r>
            <a:endParaRPr lang="en-GB"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a:stretch/>
        </p:blipFill>
        <p:spPr>
          <a:xfrm>
            <a:off x="480814" y="1242458"/>
            <a:ext cx="8142378" cy="4994854"/>
          </a:xfrm>
        </p:spPr>
      </p:pic>
      <p:sp>
        <p:nvSpPr>
          <p:cNvPr id="3" name="TextBox 2"/>
          <p:cNvSpPr txBox="1"/>
          <p:nvPr/>
        </p:nvSpPr>
        <p:spPr>
          <a:xfrm>
            <a:off x="3707904" y="5949280"/>
            <a:ext cx="4896544" cy="276999"/>
          </a:xfrm>
          <a:prstGeom prst="rect">
            <a:avLst/>
          </a:prstGeom>
          <a:solidFill>
            <a:schemeClr val="bg1"/>
          </a:solidFill>
        </p:spPr>
        <p:txBody>
          <a:bodyPr wrap="square" rtlCol="0">
            <a:spAutoFit/>
          </a:bodyPr>
          <a:lstStyle/>
          <a:p>
            <a:r>
              <a:rPr lang="en-GB" sz="1200" dirty="0" smtClean="0"/>
              <a:t>Note:  these lines are for illustration only and are not actual proposals as yet</a:t>
            </a:r>
            <a:endParaRPr lang="en-GB" sz="1200" dirty="0"/>
          </a:p>
        </p:txBody>
      </p:sp>
    </p:spTree>
    <p:extLst>
      <p:ext uri="{BB962C8B-B14F-4D97-AF65-F5344CB8AC3E}">
        <p14:creationId xmlns:p14="http://schemas.microsoft.com/office/powerpoint/2010/main" val="265538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Arundel Scoring</a:t>
            </a:r>
            <a:endParaRPr lang="en-GB" dirty="0"/>
          </a:p>
        </p:txBody>
      </p:sp>
      <p:pic>
        <p:nvPicPr>
          <p:cNvPr id="3099" name="Picture 27"/>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443106" y="1844824"/>
            <a:ext cx="8233350" cy="38892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331640" y="5949280"/>
            <a:ext cx="6624736" cy="276999"/>
          </a:xfrm>
          <a:prstGeom prst="rect">
            <a:avLst/>
          </a:prstGeom>
          <a:solidFill>
            <a:schemeClr val="bg1"/>
          </a:solidFill>
        </p:spPr>
        <p:txBody>
          <a:bodyPr wrap="square" rtlCol="0">
            <a:spAutoFit/>
          </a:bodyPr>
          <a:lstStyle/>
          <a:p>
            <a:r>
              <a:rPr lang="en-GB" sz="1200" dirty="0" smtClean="0"/>
              <a:t>Note:  Department for Transport assessment as presented at the A27 Stakeholders Reference Group</a:t>
            </a:r>
            <a:endParaRPr lang="en-GB" sz="1200" dirty="0"/>
          </a:p>
        </p:txBody>
      </p:sp>
    </p:spTree>
    <p:extLst>
      <p:ext uri="{BB962C8B-B14F-4D97-AF65-F5344CB8AC3E}">
        <p14:creationId xmlns:p14="http://schemas.microsoft.com/office/powerpoint/2010/main" val="1417328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Arundel Priorities</a:t>
            </a:r>
            <a:endParaRPr lang="en-GB" dirty="0"/>
          </a:p>
        </p:txBody>
      </p:sp>
      <p:pic>
        <p:nvPicPr>
          <p:cNvPr id="4098"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273981" y="2204864"/>
            <a:ext cx="8546491" cy="3242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331640" y="5949280"/>
            <a:ext cx="6624736" cy="276999"/>
          </a:xfrm>
          <a:prstGeom prst="rect">
            <a:avLst/>
          </a:prstGeom>
          <a:solidFill>
            <a:schemeClr val="bg1"/>
          </a:solidFill>
        </p:spPr>
        <p:txBody>
          <a:bodyPr wrap="square" rtlCol="0">
            <a:spAutoFit/>
          </a:bodyPr>
          <a:lstStyle/>
          <a:p>
            <a:r>
              <a:rPr lang="en-GB" sz="1200" dirty="0" smtClean="0"/>
              <a:t>Note:  Department for Transport assessment as presented at the A27 Stakeholders Reference Group</a:t>
            </a:r>
            <a:endParaRPr lang="en-GB" sz="1200" dirty="0"/>
          </a:p>
        </p:txBody>
      </p:sp>
    </p:spTree>
    <p:extLst>
      <p:ext uri="{BB962C8B-B14F-4D97-AF65-F5344CB8AC3E}">
        <p14:creationId xmlns:p14="http://schemas.microsoft.com/office/powerpoint/2010/main" val="24386839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Worthing</a:t>
            </a:r>
            <a:endParaRPr lang="en-GB"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a:stretch/>
        </p:blipFill>
        <p:spPr>
          <a:xfrm>
            <a:off x="495234" y="1340424"/>
            <a:ext cx="8143259" cy="5040904"/>
          </a:xfrm>
        </p:spPr>
      </p:pic>
      <p:sp>
        <p:nvSpPr>
          <p:cNvPr id="5" name="TextBox 4"/>
          <p:cNvSpPr txBox="1"/>
          <p:nvPr/>
        </p:nvSpPr>
        <p:spPr>
          <a:xfrm>
            <a:off x="3707904" y="6104329"/>
            <a:ext cx="4896544" cy="276999"/>
          </a:xfrm>
          <a:prstGeom prst="rect">
            <a:avLst/>
          </a:prstGeom>
          <a:solidFill>
            <a:schemeClr val="bg1"/>
          </a:solidFill>
        </p:spPr>
        <p:txBody>
          <a:bodyPr wrap="square" rtlCol="0">
            <a:spAutoFit/>
          </a:bodyPr>
          <a:lstStyle/>
          <a:p>
            <a:r>
              <a:rPr lang="en-GB" sz="1200" dirty="0" smtClean="0"/>
              <a:t>Note:  these lines are for illustration only and are not actual proposals as yet</a:t>
            </a:r>
            <a:endParaRPr lang="en-GB" sz="1200" dirty="0"/>
          </a:p>
        </p:txBody>
      </p:sp>
    </p:spTree>
    <p:extLst>
      <p:ext uri="{BB962C8B-B14F-4D97-AF65-F5344CB8AC3E}">
        <p14:creationId xmlns:p14="http://schemas.microsoft.com/office/powerpoint/2010/main" val="20445073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smtClean="0"/>
              <a:t>Worthing Scoring</a:t>
            </a:r>
            <a:endParaRPr lang="en-GB" dirty="0"/>
          </a:p>
        </p:txBody>
      </p:sp>
      <p:pic>
        <p:nvPicPr>
          <p:cNvPr id="7" name="Picture 3"/>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539552" y="1103927"/>
            <a:ext cx="8136903" cy="54701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331640" y="6525344"/>
            <a:ext cx="6624736" cy="276999"/>
          </a:xfrm>
          <a:prstGeom prst="rect">
            <a:avLst/>
          </a:prstGeom>
          <a:solidFill>
            <a:schemeClr val="bg1"/>
          </a:solidFill>
        </p:spPr>
        <p:txBody>
          <a:bodyPr wrap="square" rtlCol="0">
            <a:spAutoFit/>
          </a:bodyPr>
          <a:lstStyle/>
          <a:p>
            <a:r>
              <a:rPr lang="en-GB" sz="1200" dirty="0" smtClean="0"/>
              <a:t>Note:  Department for Transport assessment as presented at the A27 Stakeholders Reference Group</a:t>
            </a:r>
            <a:endParaRPr lang="en-GB" sz="1200" dirty="0"/>
          </a:p>
        </p:txBody>
      </p:sp>
    </p:spTree>
    <p:extLst>
      <p:ext uri="{BB962C8B-B14F-4D97-AF65-F5344CB8AC3E}">
        <p14:creationId xmlns:p14="http://schemas.microsoft.com/office/powerpoint/2010/main" val="31058036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Worthing Priorities</a:t>
            </a:r>
            <a:endParaRPr lang="en-GB" dirty="0"/>
          </a:p>
        </p:txBody>
      </p:sp>
      <p:pic>
        <p:nvPicPr>
          <p:cNvPr id="6146"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341280" y="2564904"/>
            <a:ext cx="8506040"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331640" y="5949280"/>
            <a:ext cx="6624736" cy="276999"/>
          </a:xfrm>
          <a:prstGeom prst="rect">
            <a:avLst/>
          </a:prstGeom>
          <a:solidFill>
            <a:schemeClr val="bg1"/>
          </a:solidFill>
        </p:spPr>
        <p:txBody>
          <a:bodyPr wrap="square" rtlCol="0">
            <a:spAutoFit/>
          </a:bodyPr>
          <a:lstStyle/>
          <a:p>
            <a:r>
              <a:rPr lang="en-GB" sz="1200" dirty="0" smtClean="0"/>
              <a:t>Note:  Department for Transport assessment as presented at the A27 Stakeholders Reference Group</a:t>
            </a:r>
            <a:endParaRPr lang="en-GB" sz="1200" dirty="0"/>
          </a:p>
        </p:txBody>
      </p:sp>
    </p:spTree>
    <p:extLst>
      <p:ext uri="{BB962C8B-B14F-4D97-AF65-F5344CB8AC3E}">
        <p14:creationId xmlns:p14="http://schemas.microsoft.com/office/powerpoint/2010/main" val="17637618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Lewes to Polegate</a:t>
            </a:r>
            <a:endParaRPr lang="en-GB"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a:stretch/>
        </p:blipFill>
        <p:spPr>
          <a:xfrm>
            <a:off x="395536" y="1267416"/>
            <a:ext cx="8329661" cy="5213365"/>
          </a:xfrm>
        </p:spPr>
      </p:pic>
      <p:sp>
        <p:nvSpPr>
          <p:cNvPr id="5" name="TextBox 4"/>
          <p:cNvSpPr txBox="1"/>
          <p:nvPr/>
        </p:nvSpPr>
        <p:spPr>
          <a:xfrm>
            <a:off x="3851920" y="6248345"/>
            <a:ext cx="4896544" cy="276999"/>
          </a:xfrm>
          <a:prstGeom prst="rect">
            <a:avLst/>
          </a:prstGeom>
          <a:solidFill>
            <a:schemeClr val="bg1"/>
          </a:solidFill>
        </p:spPr>
        <p:txBody>
          <a:bodyPr wrap="square" rtlCol="0">
            <a:spAutoFit/>
          </a:bodyPr>
          <a:lstStyle/>
          <a:p>
            <a:r>
              <a:rPr lang="en-GB" sz="1200" dirty="0" smtClean="0"/>
              <a:t>Note:  these lines are for illustration only and are not actual proposals as yet</a:t>
            </a:r>
            <a:endParaRPr lang="en-GB" sz="1200" dirty="0"/>
          </a:p>
        </p:txBody>
      </p:sp>
    </p:spTree>
    <p:extLst>
      <p:ext uri="{BB962C8B-B14F-4D97-AF65-F5344CB8AC3E}">
        <p14:creationId xmlns:p14="http://schemas.microsoft.com/office/powerpoint/2010/main" val="25062305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Lewes to Polegate Scoring</a:t>
            </a:r>
            <a:endParaRPr lang="en-GB" dirty="0"/>
          </a:p>
        </p:txBody>
      </p:sp>
      <p:pic>
        <p:nvPicPr>
          <p:cNvPr id="7170"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323528" y="1628800"/>
            <a:ext cx="8424936" cy="4491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331640" y="6104329"/>
            <a:ext cx="6624736" cy="276999"/>
          </a:xfrm>
          <a:prstGeom prst="rect">
            <a:avLst/>
          </a:prstGeom>
          <a:solidFill>
            <a:schemeClr val="bg1"/>
          </a:solidFill>
        </p:spPr>
        <p:txBody>
          <a:bodyPr wrap="square" rtlCol="0">
            <a:spAutoFit/>
          </a:bodyPr>
          <a:lstStyle/>
          <a:p>
            <a:r>
              <a:rPr lang="en-GB" sz="1200" dirty="0" smtClean="0"/>
              <a:t>Note:  Department for Transport assessment as presented at the A27 Stakeholders Reference Group</a:t>
            </a:r>
            <a:endParaRPr lang="en-GB" sz="1200" dirty="0"/>
          </a:p>
        </p:txBody>
      </p:sp>
    </p:spTree>
    <p:extLst>
      <p:ext uri="{BB962C8B-B14F-4D97-AF65-F5344CB8AC3E}">
        <p14:creationId xmlns:p14="http://schemas.microsoft.com/office/powerpoint/2010/main" val="35897635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Lewes to Polegate Priorities</a:t>
            </a:r>
            <a:endParaRPr lang="en-GB" dirty="0"/>
          </a:p>
        </p:txBody>
      </p:sp>
      <p:pic>
        <p:nvPicPr>
          <p:cNvPr id="8194" name="Picture 2"/>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454090" y="1804120"/>
            <a:ext cx="8365202" cy="4217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331640" y="6032321"/>
            <a:ext cx="6624736" cy="276999"/>
          </a:xfrm>
          <a:prstGeom prst="rect">
            <a:avLst/>
          </a:prstGeom>
          <a:solidFill>
            <a:schemeClr val="bg1"/>
          </a:solidFill>
        </p:spPr>
        <p:txBody>
          <a:bodyPr wrap="square" rtlCol="0">
            <a:spAutoFit/>
          </a:bodyPr>
          <a:lstStyle/>
          <a:p>
            <a:r>
              <a:rPr lang="en-GB" sz="1200" dirty="0" smtClean="0"/>
              <a:t>Note:  Department for Transport assessment as presented at the A27 Stakeholders Reference Group</a:t>
            </a:r>
            <a:endParaRPr lang="en-GB" sz="1200" dirty="0"/>
          </a:p>
        </p:txBody>
      </p:sp>
    </p:spTree>
    <p:extLst>
      <p:ext uri="{BB962C8B-B14F-4D97-AF65-F5344CB8AC3E}">
        <p14:creationId xmlns:p14="http://schemas.microsoft.com/office/powerpoint/2010/main" val="38602328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South Downs National Park</a:t>
            </a:r>
            <a:endParaRPr lang="en-GB" dirty="0"/>
          </a:p>
        </p:txBody>
      </p:sp>
      <p:pic>
        <p:nvPicPr>
          <p:cNvPr id="10243" name="Picture 3"/>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a:stretch/>
        </p:blipFill>
        <p:spPr bwMode="auto">
          <a:xfrm>
            <a:off x="60862" y="1484784"/>
            <a:ext cx="9033298" cy="475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5-Point Star 6"/>
          <p:cNvSpPr/>
          <p:nvPr/>
        </p:nvSpPr>
        <p:spPr>
          <a:xfrm>
            <a:off x="6588224" y="4499992"/>
            <a:ext cx="144016" cy="144016"/>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p:cNvSpPr/>
          <p:nvPr/>
        </p:nvSpPr>
        <p:spPr>
          <a:xfrm>
            <a:off x="3428256" y="4738428"/>
            <a:ext cx="144016" cy="144016"/>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5-Point Star 11"/>
          <p:cNvSpPr/>
          <p:nvPr/>
        </p:nvSpPr>
        <p:spPr>
          <a:xfrm>
            <a:off x="3131840" y="4675384"/>
            <a:ext cx="144016" cy="144016"/>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5-Point Star 12"/>
          <p:cNvSpPr/>
          <p:nvPr/>
        </p:nvSpPr>
        <p:spPr>
          <a:xfrm>
            <a:off x="2915816" y="4675384"/>
            <a:ext cx="144016" cy="144016"/>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5-Point Star 13"/>
          <p:cNvSpPr/>
          <p:nvPr/>
        </p:nvSpPr>
        <p:spPr>
          <a:xfrm>
            <a:off x="1619672" y="4653136"/>
            <a:ext cx="144016" cy="144016"/>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5-Point Star 14"/>
          <p:cNvSpPr/>
          <p:nvPr/>
        </p:nvSpPr>
        <p:spPr>
          <a:xfrm>
            <a:off x="6300192" y="4365067"/>
            <a:ext cx="144016" cy="14401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5-Point Star 15"/>
          <p:cNvSpPr/>
          <p:nvPr/>
        </p:nvSpPr>
        <p:spPr>
          <a:xfrm>
            <a:off x="7170839" y="4691481"/>
            <a:ext cx="144016" cy="144016"/>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5-Point Star 16"/>
          <p:cNvSpPr/>
          <p:nvPr/>
        </p:nvSpPr>
        <p:spPr>
          <a:xfrm>
            <a:off x="7668344" y="4819400"/>
            <a:ext cx="144016" cy="144016"/>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5-Point Star 17"/>
          <p:cNvSpPr/>
          <p:nvPr/>
        </p:nvSpPr>
        <p:spPr>
          <a:xfrm>
            <a:off x="5508104" y="4437075"/>
            <a:ext cx="144016" cy="14401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5-Point Star 18"/>
          <p:cNvSpPr/>
          <p:nvPr/>
        </p:nvSpPr>
        <p:spPr>
          <a:xfrm>
            <a:off x="5940152" y="4356556"/>
            <a:ext cx="144016" cy="14401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5-Point Star 19"/>
          <p:cNvSpPr/>
          <p:nvPr/>
        </p:nvSpPr>
        <p:spPr>
          <a:xfrm>
            <a:off x="4860032" y="4355522"/>
            <a:ext cx="144016" cy="14401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5-Point Star 20"/>
          <p:cNvSpPr/>
          <p:nvPr/>
        </p:nvSpPr>
        <p:spPr>
          <a:xfrm>
            <a:off x="3801870" y="4691481"/>
            <a:ext cx="144016" cy="144016"/>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5-Point Star 9"/>
          <p:cNvSpPr/>
          <p:nvPr/>
        </p:nvSpPr>
        <p:spPr>
          <a:xfrm>
            <a:off x="3635896" y="4725144"/>
            <a:ext cx="144016" cy="144016"/>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614811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3792"/>
            <a:ext cx="8229600" cy="1143000"/>
          </a:xfrm>
        </p:spPr>
        <p:txBody>
          <a:bodyPr>
            <a:normAutofit fontScale="90000"/>
          </a:bodyPr>
          <a:lstStyle/>
          <a:p>
            <a:pPr algn="l"/>
            <a:r>
              <a:rPr lang="en-GB" sz="3600" b="1" dirty="0" smtClean="0"/>
              <a:t>UK Government Vision and Circular for English National Parks and the Broads 2010 states: </a:t>
            </a:r>
            <a:endParaRPr lang="en-GB" dirty="0"/>
          </a:p>
        </p:txBody>
      </p:sp>
      <p:sp>
        <p:nvSpPr>
          <p:cNvPr id="3" name="Content Placeholder 2"/>
          <p:cNvSpPr>
            <a:spLocks noGrp="1"/>
          </p:cNvSpPr>
          <p:nvPr>
            <p:ph idx="1"/>
          </p:nvPr>
        </p:nvSpPr>
        <p:spPr>
          <a:xfrm>
            <a:off x="457200" y="1811957"/>
            <a:ext cx="8229600" cy="4641379"/>
          </a:xfrm>
        </p:spPr>
        <p:txBody>
          <a:bodyPr>
            <a:normAutofit fontScale="85000" lnSpcReduction="10000"/>
          </a:bodyPr>
          <a:lstStyle/>
          <a:p>
            <a:pPr marL="0" indent="0">
              <a:lnSpc>
                <a:spcPct val="134000"/>
              </a:lnSpc>
              <a:spcBef>
                <a:spcPts val="0"/>
              </a:spcBef>
              <a:buNone/>
            </a:pPr>
            <a:r>
              <a:rPr lang="en-GB" sz="3300" dirty="0" smtClean="0"/>
              <a:t>‘</a:t>
            </a:r>
            <a:r>
              <a:rPr lang="en-GB" sz="3300" dirty="0"/>
              <a:t>there is a strong presumption against any significant road widening or the building of new roads through a Park, unless it can be shown there are compelling reasons for the new or enhanced capacity and with any benefits outweighing the costs very significantly. Any investment in trunk roads should be directed to developing routes for long distance traffic which avoid the Parks.’ </a:t>
            </a:r>
          </a:p>
        </p:txBody>
      </p:sp>
    </p:spTree>
    <p:extLst>
      <p:ext uri="{BB962C8B-B14F-4D97-AF65-F5344CB8AC3E}">
        <p14:creationId xmlns:p14="http://schemas.microsoft.com/office/powerpoint/2010/main" val="21247352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TotalTime>
  <Words>255</Words>
  <Application>Microsoft Office PowerPoint</Application>
  <PresentationFormat>On-screen Show (4:3)</PresentationFormat>
  <Paragraphs>27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A road to nowhere?</vt:lpstr>
      <vt:lpstr>A27</vt:lpstr>
      <vt:lpstr>PowerPoint Presentation</vt:lpstr>
      <vt:lpstr>Traffic in West Sussex</vt:lpstr>
      <vt:lpstr>Traffic in East Sussex</vt:lpstr>
      <vt:lpstr>Arundel</vt:lpstr>
      <vt:lpstr>Arundel Scoring</vt:lpstr>
      <vt:lpstr>Arundel Priorities</vt:lpstr>
      <vt:lpstr>Worthing</vt:lpstr>
      <vt:lpstr>Worthing Scoring</vt:lpstr>
      <vt:lpstr>Worthing Priorities</vt:lpstr>
      <vt:lpstr>Lewes to Polegate</vt:lpstr>
      <vt:lpstr>Lewes to Polegate Scoring</vt:lpstr>
      <vt:lpstr>Lewes to Polegate Priorities</vt:lpstr>
      <vt:lpstr>South Downs National Park</vt:lpstr>
      <vt:lpstr>UK Government Vision and Circular for English National Parks and the Broads 2010 states: </vt:lpstr>
    </vt:vector>
  </TitlesOfParts>
  <Company>Customer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road to nowhere?</dc:title>
  <dc:creator>Chris</dc:creator>
  <cp:lastModifiedBy>CPRE SCT</cp:lastModifiedBy>
  <cp:revision>18</cp:revision>
  <dcterms:created xsi:type="dcterms:W3CDTF">2014-11-07T17:12:44Z</dcterms:created>
  <dcterms:modified xsi:type="dcterms:W3CDTF">2014-11-08T13:43:54Z</dcterms:modified>
</cp:coreProperties>
</file>